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9" r:id="rId2"/>
    <p:sldId id="263" r:id="rId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EF312"/>
    <a:srgbClr val="29B612"/>
    <a:srgbClr val="F73D03"/>
    <a:srgbClr val="FA5D16"/>
    <a:srgbClr val="FF0000"/>
    <a:srgbClr val="00FF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778" autoAdjust="0"/>
    <p:restoredTop sz="94714" autoAdjust="0"/>
  </p:normalViewPr>
  <p:slideViewPr>
    <p:cSldViewPr>
      <p:cViewPr>
        <p:scale>
          <a:sx n="95" d="100"/>
          <a:sy n="95" d="100"/>
        </p:scale>
        <p:origin x="-123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872"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E9FDA150-F4C5-4644-9227-D4129438653B}" type="datetimeFigureOut">
              <a:rPr lang="en-US"/>
              <a:pPr>
                <a:defRPr/>
              </a:pPr>
              <a:t>6/9/2011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8C73DA85-8B25-4535-B26B-F9CCF1553C6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TextEdit="1"/>
          </p:cNvSpPr>
          <p:nvPr>
            <p:ph type="sldImg"/>
          </p:nvPr>
        </p:nvSpPr>
        <p:spPr bwMode="auto">
          <a:noFill/>
          <a:ln>
            <a:solidFill>
              <a:srgbClr val="000000"/>
            </a:solidFill>
            <a:miter lim="800000"/>
            <a:headEnd/>
            <a:tailEnd/>
          </a:ln>
        </p:spPr>
      </p:sp>
      <p:sp>
        <p:nvSpPr>
          <p:cNvPr id="512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66549DE-DEEB-4931-91CC-DAD60DB4C23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0E2F7C3-0A5D-44A3-875B-462AF9052ED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63F6C7-FFFD-425C-89BB-EC176739227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345BCB8-5EEC-437F-918F-242C0BBBAAE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1BEF26-D18B-4B27-8512-491691DF935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77B3708-C4F3-4C2E-AA06-5367A57B56D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3EE3968-ACB3-4476-9C10-52639F7F612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5938987-F404-4E80-AD5D-080729F25E1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40B0EC0-6935-4A8E-A0A9-FFEF85EF452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508373-9ACC-4D52-A1EC-A9B969614C5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F0F2DB8-B043-46EA-AB8D-06C78B8EEBB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F5D57ECB-4A82-4913-8F30-2AF0CBBD1DA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1" descr="izone6.JPG"/>
          <p:cNvPicPr>
            <a:picLocks noChangeAspect="1"/>
          </p:cNvPicPr>
          <p:nvPr/>
        </p:nvPicPr>
        <p:blipFill>
          <a:blip r:embed="rId2" cstate="print"/>
          <a:srcRect l="15602" r="9377"/>
          <a:stretch>
            <a:fillRect/>
          </a:stretch>
        </p:blipFill>
        <p:spPr bwMode="auto">
          <a:xfrm>
            <a:off x="-3175" y="0"/>
            <a:ext cx="9147175" cy="6858000"/>
          </a:xfrm>
          <a:prstGeom prst="rect">
            <a:avLst/>
          </a:prstGeom>
          <a:noFill/>
          <a:ln w="9525">
            <a:noFill/>
            <a:miter lim="800000"/>
            <a:headEnd/>
            <a:tailEnd/>
          </a:ln>
        </p:spPr>
      </p:pic>
      <p:sp>
        <p:nvSpPr>
          <p:cNvPr id="5125" name="Rectangle 5"/>
          <p:cNvSpPr>
            <a:spLocks noChangeArrowheads="1"/>
          </p:cNvSpPr>
          <p:nvPr/>
        </p:nvSpPr>
        <p:spPr bwMode="auto">
          <a:xfrm>
            <a:off x="7391400" y="4343400"/>
            <a:ext cx="1600200" cy="739775"/>
          </a:xfrm>
          <a:prstGeom prst="rect">
            <a:avLst/>
          </a:prstGeom>
          <a:solidFill>
            <a:schemeClr val="tx1">
              <a:lumMod val="50000"/>
              <a:lumOff val="50000"/>
            </a:schemeClr>
          </a:solidFill>
          <a:ln w="38100">
            <a:solidFill>
              <a:srgbClr val="C00000"/>
            </a:solidFill>
            <a:miter lim="800000"/>
            <a:headEnd/>
            <a:tailEnd/>
          </a:ln>
          <a:effectLst/>
        </p:spPr>
        <p:txBody>
          <a:bodyPr>
            <a:spAutoFit/>
          </a:bodyPr>
          <a:lstStyle/>
          <a:p>
            <a:pPr algn="r">
              <a:defRPr/>
            </a:pPr>
            <a:r>
              <a:rPr lang="en-US" sz="2000">
                <a:solidFill>
                  <a:schemeClr val="bg1"/>
                </a:solidFill>
                <a:latin typeface="Impact" pitchFamily="34" charset="0"/>
              </a:rPr>
              <a:t>Personalized</a:t>
            </a:r>
            <a:r>
              <a:rPr lang="en-US" sz="2000">
                <a:solidFill>
                  <a:srgbClr val="FA5D16"/>
                </a:solidFill>
                <a:latin typeface="Impact" pitchFamily="34" charset="0"/>
              </a:rPr>
              <a:t> </a:t>
            </a:r>
          </a:p>
          <a:p>
            <a:pPr algn="r">
              <a:defRPr/>
            </a:pPr>
            <a:r>
              <a:rPr lang="en-US" sz="2000">
                <a:solidFill>
                  <a:schemeClr val="bg1"/>
                </a:solidFill>
                <a:latin typeface="Impact" pitchFamily="34" charset="0"/>
              </a:rPr>
              <a:t>Education</a:t>
            </a:r>
          </a:p>
        </p:txBody>
      </p:sp>
      <p:sp>
        <p:nvSpPr>
          <p:cNvPr id="5126" name="Text Box 6"/>
          <p:cNvSpPr txBox="1">
            <a:spLocks noChangeArrowheads="1"/>
          </p:cNvSpPr>
          <p:nvPr/>
        </p:nvSpPr>
        <p:spPr bwMode="auto">
          <a:xfrm>
            <a:off x="1066800" y="4419600"/>
            <a:ext cx="2286000" cy="739775"/>
          </a:xfrm>
          <a:prstGeom prst="rect">
            <a:avLst/>
          </a:prstGeom>
          <a:solidFill>
            <a:schemeClr val="tx1">
              <a:lumMod val="50000"/>
              <a:lumOff val="50000"/>
            </a:schemeClr>
          </a:solidFill>
          <a:ln w="38100">
            <a:solidFill>
              <a:srgbClr val="C00000"/>
            </a:solidFill>
            <a:miter lim="800000"/>
            <a:headEnd/>
            <a:tailEnd/>
          </a:ln>
          <a:effectLst/>
        </p:spPr>
        <p:txBody>
          <a:bodyPr>
            <a:spAutoFit/>
          </a:bodyPr>
          <a:lstStyle/>
          <a:p>
            <a:pPr algn="ctr">
              <a:defRPr/>
            </a:pPr>
            <a:r>
              <a:rPr lang="en-US" sz="2000">
                <a:solidFill>
                  <a:schemeClr val="bg1"/>
                </a:solidFill>
                <a:latin typeface="Impact" pitchFamily="34" charset="0"/>
              </a:rPr>
              <a:t>Inquiry-Based Curriculum</a:t>
            </a:r>
          </a:p>
        </p:txBody>
      </p:sp>
      <p:sp>
        <p:nvSpPr>
          <p:cNvPr id="5127" name="Text Box 7"/>
          <p:cNvSpPr txBox="1">
            <a:spLocks noChangeArrowheads="1"/>
          </p:cNvSpPr>
          <p:nvPr/>
        </p:nvSpPr>
        <p:spPr bwMode="auto">
          <a:xfrm>
            <a:off x="2819400" y="152400"/>
            <a:ext cx="2057400" cy="739775"/>
          </a:xfrm>
          <a:prstGeom prst="rect">
            <a:avLst/>
          </a:prstGeom>
          <a:solidFill>
            <a:schemeClr val="tx1">
              <a:lumMod val="50000"/>
              <a:lumOff val="50000"/>
            </a:schemeClr>
          </a:solidFill>
          <a:ln w="38100">
            <a:solidFill>
              <a:srgbClr val="C00000"/>
            </a:solidFill>
            <a:miter lim="800000"/>
            <a:headEnd/>
            <a:tailEnd/>
          </a:ln>
          <a:effectLst/>
        </p:spPr>
        <p:txBody>
          <a:bodyPr>
            <a:spAutoFit/>
          </a:bodyPr>
          <a:lstStyle/>
          <a:p>
            <a:pPr algn="ctr">
              <a:defRPr/>
            </a:pPr>
            <a:r>
              <a:rPr lang="en-US" sz="2000">
                <a:solidFill>
                  <a:srgbClr val="FFFFFF"/>
                </a:solidFill>
                <a:latin typeface="Impact" pitchFamily="34" charset="0"/>
              </a:rPr>
              <a:t>Smart Use </a:t>
            </a:r>
          </a:p>
          <a:p>
            <a:pPr algn="ctr">
              <a:defRPr/>
            </a:pPr>
            <a:r>
              <a:rPr lang="en-US" sz="2000">
                <a:solidFill>
                  <a:srgbClr val="FFFFFF"/>
                </a:solidFill>
                <a:latin typeface="Impact" pitchFamily="34" charset="0"/>
              </a:rPr>
              <a:t>of Technology</a:t>
            </a:r>
          </a:p>
        </p:txBody>
      </p:sp>
      <p:sp>
        <p:nvSpPr>
          <p:cNvPr id="5128" name="Text Box 8"/>
          <p:cNvSpPr txBox="1">
            <a:spLocks noChangeArrowheads="1"/>
          </p:cNvSpPr>
          <p:nvPr/>
        </p:nvSpPr>
        <p:spPr bwMode="auto">
          <a:xfrm rot="20488766">
            <a:off x="5018088" y="2743200"/>
            <a:ext cx="2438400" cy="434975"/>
          </a:xfrm>
          <a:prstGeom prst="rect">
            <a:avLst/>
          </a:prstGeom>
          <a:solidFill>
            <a:schemeClr val="tx1">
              <a:lumMod val="50000"/>
              <a:lumOff val="50000"/>
            </a:schemeClr>
          </a:solidFill>
          <a:ln w="38100">
            <a:solidFill>
              <a:srgbClr val="C00000"/>
            </a:solidFill>
            <a:miter lim="800000"/>
            <a:headEnd/>
            <a:tailEnd/>
          </a:ln>
          <a:effectLst/>
        </p:spPr>
        <p:txBody>
          <a:bodyPr>
            <a:spAutoFit/>
          </a:bodyPr>
          <a:lstStyle/>
          <a:p>
            <a:pPr algn="ctr">
              <a:defRPr/>
            </a:pPr>
            <a:r>
              <a:rPr lang="en-US" sz="2000">
                <a:solidFill>
                  <a:schemeClr val="bg1"/>
                </a:solidFill>
                <a:latin typeface="Impact" pitchFamily="34" charset="0"/>
              </a:rPr>
              <a:t>Teacher = Designer</a:t>
            </a:r>
          </a:p>
        </p:txBody>
      </p:sp>
      <p:pic>
        <p:nvPicPr>
          <p:cNvPr id="2055" name="Picture 11"/>
          <p:cNvPicPr>
            <a:picLocks noChangeAspect="1" noChangeArrowheads="1"/>
          </p:cNvPicPr>
          <p:nvPr/>
        </p:nvPicPr>
        <p:blipFill>
          <a:blip r:embed="rId3" cstate="print"/>
          <a:srcRect/>
          <a:stretch>
            <a:fillRect/>
          </a:stretch>
        </p:blipFill>
        <p:spPr bwMode="auto">
          <a:xfrm>
            <a:off x="7848600" y="5867400"/>
            <a:ext cx="809625" cy="838200"/>
          </a:xfrm>
          <a:prstGeom prst="rect">
            <a:avLst/>
          </a:prstGeom>
          <a:noFill/>
          <a:ln w="9525">
            <a:noFill/>
            <a:miter lim="800000"/>
            <a:headEnd/>
            <a:tailEnd/>
          </a:ln>
        </p:spPr>
      </p:pic>
      <p:sp>
        <p:nvSpPr>
          <p:cNvPr id="2" name="WordArt 10"/>
          <p:cNvSpPr>
            <a:spLocks noChangeArrowheads="1" noChangeShapeType="1" noTextEdit="1"/>
          </p:cNvSpPr>
          <p:nvPr/>
        </p:nvSpPr>
        <p:spPr bwMode="auto">
          <a:xfrm>
            <a:off x="1042987" y="5578475"/>
            <a:ext cx="7010400" cy="1219200"/>
          </a:xfrm>
          <a:prstGeom prst="rect">
            <a:avLst/>
          </a:prstGeom>
        </p:spPr>
        <p:txBody>
          <a:bodyPr wrap="none" fromWordArt="1" anchor="ctr">
            <a:prstTxWarp prst="textFadeUp">
              <a:avLst>
                <a:gd name="adj" fmla="val 9991"/>
              </a:avLst>
            </a:prstTxWarp>
          </a:bodyPr>
          <a:lstStyle/>
          <a:p>
            <a:pPr algn="ctr">
              <a:defRPr/>
            </a:pPr>
            <a:r>
              <a:rPr lang="en-US" sz="7200" b="1" kern="10" dirty="0">
                <a:ln w="12700">
                  <a:solidFill>
                    <a:srgbClr val="B2B2B2"/>
                  </a:solidFill>
                  <a:round/>
                  <a:headEnd/>
                  <a:tailEnd/>
                </a:ln>
                <a:solidFill>
                  <a:srgbClr val="161645"/>
                </a:solidFill>
                <a:effectLst>
                  <a:glow rad="228600">
                    <a:schemeClr val="accent2">
                      <a:satMod val="175000"/>
                      <a:alpha val="40000"/>
                    </a:schemeClr>
                  </a:glow>
                  <a:outerShdw dist="38100" dir="2700000" algn="tl" rotWithShape="0">
                    <a:srgbClr val="000000">
                      <a:alpha val="43137"/>
                    </a:srgbClr>
                  </a:outerShdw>
                </a:effectLst>
                <a:latin typeface="OCR-A II"/>
              </a:rPr>
              <a:t>School as a </a:t>
            </a:r>
            <a:r>
              <a:rPr lang="en-US" sz="7200" b="1" kern="10" dirty="0" err="1">
                <a:ln w="12700">
                  <a:solidFill>
                    <a:srgbClr val="B2B2B2"/>
                  </a:solidFill>
                  <a:round/>
                  <a:headEnd/>
                  <a:tailEnd/>
                </a:ln>
                <a:solidFill>
                  <a:srgbClr val="161645"/>
                </a:solidFill>
                <a:effectLst>
                  <a:glow rad="228600">
                    <a:schemeClr val="accent2">
                      <a:satMod val="175000"/>
                      <a:alpha val="40000"/>
                    </a:schemeClr>
                  </a:glow>
                  <a:outerShdw dist="38100" dir="2700000" algn="tl" rotWithShape="0">
                    <a:srgbClr val="000000">
                      <a:alpha val="43137"/>
                    </a:srgbClr>
                  </a:outerShdw>
                </a:effectLst>
                <a:latin typeface="OCR-A II"/>
              </a:rPr>
              <a:t>launchpad</a:t>
            </a:r>
            <a:endParaRPr lang="en-US" sz="7200" b="1" kern="10" dirty="0">
              <a:ln w="12700">
                <a:solidFill>
                  <a:srgbClr val="B2B2B2"/>
                </a:solidFill>
                <a:round/>
                <a:headEnd/>
                <a:tailEnd/>
              </a:ln>
              <a:solidFill>
                <a:srgbClr val="161645"/>
              </a:solidFill>
              <a:effectLst>
                <a:glow rad="228600">
                  <a:schemeClr val="accent2">
                    <a:satMod val="175000"/>
                    <a:alpha val="40000"/>
                  </a:schemeClr>
                </a:glow>
                <a:outerShdw dist="38100" dir="2700000" algn="tl" rotWithShape="0">
                  <a:srgbClr val="000000">
                    <a:alpha val="43137"/>
                  </a:srgbClr>
                </a:outerShdw>
              </a:effectLst>
              <a:latin typeface="OCR-A I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pic>
        <p:nvPicPr>
          <p:cNvPr id="3074" name="Picture 15" descr="schoollogo1"/>
          <p:cNvPicPr>
            <a:picLocks noChangeAspect="1" noChangeArrowheads="1"/>
          </p:cNvPicPr>
          <p:nvPr/>
        </p:nvPicPr>
        <p:blipFill>
          <a:blip r:embed="rId4" cstate="print"/>
          <a:srcRect/>
          <a:stretch>
            <a:fillRect/>
          </a:stretch>
        </p:blipFill>
        <p:spPr bwMode="auto">
          <a:xfrm rot="928718">
            <a:off x="8001000" y="6019800"/>
            <a:ext cx="914400" cy="685800"/>
          </a:xfrm>
          <a:prstGeom prst="rect">
            <a:avLst/>
          </a:prstGeom>
          <a:noFill/>
          <a:ln w="9525">
            <a:noFill/>
            <a:miter lim="800000"/>
            <a:headEnd/>
            <a:tailEnd/>
          </a:ln>
        </p:spPr>
      </p:pic>
      <p:pic>
        <p:nvPicPr>
          <p:cNvPr id="3075" name="Picture 1" descr="smarttech.jpg"/>
          <p:cNvPicPr>
            <a:picLocks noChangeAspect="1"/>
          </p:cNvPicPr>
          <p:nvPr/>
        </p:nvPicPr>
        <p:blipFill>
          <a:blip r:embed="rId5" cstate="print"/>
          <a:srcRect t="4572" r="24142" b="1714"/>
          <a:stretch>
            <a:fillRect/>
          </a:stretch>
        </p:blipFill>
        <p:spPr bwMode="auto">
          <a:xfrm>
            <a:off x="5791200" y="304800"/>
            <a:ext cx="2743200" cy="1906588"/>
          </a:xfrm>
          <a:prstGeom prst="rect">
            <a:avLst/>
          </a:prstGeom>
          <a:noFill/>
          <a:ln w="9525">
            <a:noFill/>
            <a:miter lim="800000"/>
            <a:headEnd/>
            <a:tailEnd/>
          </a:ln>
        </p:spPr>
      </p:pic>
      <p:pic>
        <p:nvPicPr>
          <p:cNvPr id="3076" name="Picture 2" descr="inquirycurriculum.jpg"/>
          <p:cNvPicPr>
            <a:picLocks noChangeAspect="1"/>
          </p:cNvPicPr>
          <p:nvPr/>
        </p:nvPicPr>
        <p:blipFill>
          <a:blip r:embed="rId6" cstate="print"/>
          <a:srcRect l="10135" t="9911" r="6757"/>
          <a:stretch>
            <a:fillRect/>
          </a:stretch>
        </p:blipFill>
        <p:spPr bwMode="auto">
          <a:xfrm>
            <a:off x="152400" y="3276600"/>
            <a:ext cx="2749550" cy="1676400"/>
          </a:xfrm>
          <a:prstGeom prst="rect">
            <a:avLst/>
          </a:prstGeom>
          <a:noFill/>
          <a:ln w="9525">
            <a:noFill/>
            <a:miter lim="800000"/>
            <a:headEnd/>
            <a:tailEnd/>
          </a:ln>
        </p:spPr>
      </p:pic>
      <p:pic>
        <p:nvPicPr>
          <p:cNvPr id="3077" name="Picture 3" descr="teacherdesigner.jpg"/>
          <p:cNvPicPr>
            <a:picLocks noChangeAspect="1"/>
          </p:cNvPicPr>
          <p:nvPr/>
        </p:nvPicPr>
        <p:blipFill>
          <a:blip r:embed="rId7" cstate="print"/>
          <a:srcRect l="23334" t="2592" r="32500"/>
          <a:stretch>
            <a:fillRect/>
          </a:stretch>
        </p:blipFill>
        <p:spPr bwMode="auto">
          <a:xfrm>
            <a:off x="4038600" y="3810000"/>
            <a:ext cx="1719263" cy="2133600"/>
          </a:xfrm>
          <a:prstGeom prst="rect">
            <a:avLst/>
          </a:prstGeom>
          <a:noFill/>
          <a:ln w="9525">
            <a:noFill/>
            <a:miter lim="800000"/>
            <a:headEnd/>
            <a:tailEnd/>
          </a:ln>
        </p:spPr>
      </p:pic>
      <p:pic>
        <p:nvPicPr>
          <p:cNvPr id="3078" name="Picture 4" descr="individualed.jpg"/>
          <p:cNvPicPr>
            <a:picLocks noChangeAspect="1"/>
          </p:cNvPicPr>
          <p:nvPr/>
        </p:nvPicPr>
        <p:blipFill>
          <a:blip r:embed="rId8" cstate="print"/>
          <a:srcRect l="14166" t="7037" r="21667"/>
          <a:stretch>
            <a:fillRect/>
          </a:stretch>
        </p:blipFill>
        <p:spPr bwMode="auto">
          <a:xfrm rot="-710919">
            <a:off x="2936875" y="1392238"/>
            <a:ext cx="2659063" cy="2166937"/>
          </a:xfrm>
          <a:prstGeom prst="rect">
            <a:avLst/>
          </a:prstGeom>
          <a:noFill/>
          <a:ln w="9525">
            <a:noFill/>
            <a:miter lim="800000"/>
            <a:headEnd/>
            <a:tailEnd/>
          </a:ln>
        </p:spPr>
      </p:pic>
      <p:sp>
        <p:nvSpPr>
          <p:cNvPr id="3079" name="TextBox 5"/>
          <p:cNvSpPr txBox="1">
            <a:spLocks noChangeArrowheads="1"/>
          </p:cNvSpPr>
          <p:nvPr/>
        </p:nvSpPr>
        <p:spPr bwMode="auto">
          <a:xfrm>
            <a:off x="3352800" y="5943600"/>
            <a:ext cx="4876800" cy="914400"/>
          </a:xfrm>
          <a:prstGeom prst="rect">
            <a:avLst/>
          </a:prstGeom>
          <a:noFill/>
          <a:ln w="9525">
            <a:noFill/>
            <a:miter lim="800000"/>
            <a:headEnd/>
            <a:tailEnd/>
          </a:ln>
        </p:spPr>
        <p:txBody>
          <a:bodyPr>
            <a:spAutoFit/>
          </a:bodyPr>
          <a:lstStyle/>
          <a:p>
            <a:r>
              <a:rPr lang="en-US" sz="5400">
                <a:latin typeface="Haettenschweiler" pitchFamily="34" charset="0"/>
              </a:rPr>
              <a:t>School as a launchpad</a:t>
            </a:r>
          </a:p>
        </p:txBody>
      </p:sp>
      <p:sp>
        <p:nvSpPr>
          <p:cNvPr id="3080" name="Rounded Rectangular Callout 16"/>
          <p:cNvSpPr>
            <a:spLocks noChangeArrowheads="1"/>
          </p:cNvSpPr>
          <p:nvPr/>
        </p:nvSpPr>
        <p:spPr bwMode="auto">
          <a:xfrm>
            <a:off x="5410200" y="2362200"/>
            <a:ext cx="3581400" cy="1447800"/>
          </a:xfrm>
          <a:prstGeom prst="wedgeRoundRectCallout">
            <a:avLst>
              <a:gd name="adj1" fmla="val 4255"/>
              <a:gd name="adj2" fmla="val -78069"/>
              <a:gd name="adj3" fmla="val 16667"/>
            </a:avLst>
          </a:prstGeom>
          <a:solidFill>
            <a:schemeClr val="accent1"/>
          </a:solidFill>
          <a:ln w="25400" algn="ctr">
            <a:solidFill>
              <a:srgbClr val="89A4A7"/>
            </a:solidFill>
            <a:miter lim="800000"/>
            <a:headEnd/>
            <a:tailEnd/>
          </a:ln>
        </p:spPr>
        <p:txBody>
          <a:bodyPr anchor="ctr"/>
          <a:lstStyle/>
          <a:p>
            <a:pPr algn="ctr"/>
            <a:r>
              <a:rPr lang="en-US" sz="1200">
                <a:latin typeface="Agency FB" pitchFamily="34" charset="0"/>
              </a:rPr>
              <a:t>The </a:t>
            </a:r>
            <a:r>
              <a:rPr lang="en-US" sz="1200" b="1">
                <a:latin typeface="Agency FB" pitchFamily="34" charset="0"/>
              </a:rPr>
              <a:t>Smart Use of Technology </a:t>
            </a:r>
            <a:r>
              <a:rPr lang="en-US" sz="1200">
                <a:latin typeface="Agency FB" pitchFamily="34" charset="0"/>
              </a:rPr>
              <a:t>will make the school experience more interesting, personal and relevant for students, and will allow teachers to be more innovative and effective . Our curriculum planning will include a space for new technology, and, as a result, we will be able to provide multiple modalities for different learners, and  real-world applications for all students. Technology will be a </a:t>
            </a:r>
            <a:r>
              <a:rPr lang="en-US" sz="1200" i="1">
                <a:latin typeface="Agency FB" pitchFamily="34" charset="0"/>
              </a:rPr>
              <a:t>partner </a:t>
            </a:r>
            <a:r>
              <a:rPr lang="en-US" sz="1200">
                <a:latin typeface="Agency FB" pitchFamily="34" charset="0"/>
              </a:rPr>
              <a:t>in our school. </a:t>
            </a:r>
          </a:p>
        </p:txBody>
      </p:sp>
      <p:sp>
        <p:nvSpPr>
          <p:cNvPr id="19" name="Rounded Rectangular Callout 18"/>
          <p:cNvSpPr/>
          <p:nvPr/>
        </p:nvSpPr>
        <p:spPr>
          <a:xfrm>
            <a:off x="520700" y="5137150"/>
            <a:ext cx="3200400" cy="1066800"/>
          </a:xfrm>
          <a:prstGeom prst="wedgeRoundRectCallout">
            <a:avLst>
              <a:gd name="adj1" fmla="val -29494"/>
              <a:gd name="adj2" fmla="val -100911"/>
              <a:gd name="adj3" fmla="val 16667"/>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a:solidFill>
                  <a:schemeClr val="tx1"/>
                </a:solidFill>
                <a:latin typeface="Agency FB" pitchFamily="34" charset="0"/>
              </a:rPr>
              <a:t>Students are far more engaged and invested in their schoolwork when they can see its relevance. </a:t>
            </a:r>
            <a:r>
              <a:rPr lang="en-US" sz="1200" b="1">
                <a:solidFill>
                  <a:schemeClr val="tx1"/>
                </a:solidFill>
                <a:latin typeface="Agency FB" pitchFamily="34" charset="0"/>
              </a:rPr>
              <a:t>Inquiry-Based Curriculum </a:t>
            </a:r>
            <a:r>
              <a:rPr lang="en-US" sz="1200">
                <a:solidFill>
                  <a:schemeClr val="tx1"/>
                </a:solidFill>
                <a:latin typeface="Agency FB" pitchFamily="34" charset="0"/>
              </a:rPr>
              <a:t>means that courses and units of study will culminate in end-products that are clear, purposeful, engaging and have real-world applications.</a:t>
            </a:r>
          </a:p>
        </p:txBody>
      </p:sp>
      <p:sp>
        <p:nvSpPr>
          <p:cNvPr id="21" name="Rounded Rectangular Callout 20"/>
          <p:cNvSpPr>
            <a:spLocks noChangeArrowheads="1"/>
          </p:cNvSpPr>
          <p:nvPr/>
        </p:nvSpPr>
        <p:spPr bwMode="auto">
          <a:xfrm>
            <a:off x="152400" y="381000"/>
            <a:ext cx="3048000" cy="2209800"/>
          </a:xfrm>
          <a:prstGeom prst="wedgeRoundRectCallout">
            <a:avLst>
              <a:gd name="adj1" fmla="val 84634"/>
              <a:gd name="adj2" fmla="val -74"/>
              <a:gd name="adj3" fmla="val 16667"/>
            </a:avLst>
          </a:prstGeom>
          <a:solidFill>
            <a:srgbClr val="C0C0C0"/>
          </a:solidFill>
          <a:ln w="25400" algn="ctr">
            <a:solidFill>
              <a:srgbClr val="89A4A7"/>
            </a:solidFill>
            <a:miter lim="800000"/>
            <a:headEnd/>
            <a:tailEnd/>
          </a:ln>
        </p:spPr>
        <p:txBody>
          <a:bodyPr anchor="ctr"/>
          <a:lstStyle/>
          <a:p>
            <a:pPr algn="ctr">
              <a:defRPr/>
            </a:pPr>
            <a:r>
              <a:rPr lang="en-US" sz="1200" dirty="0">
                <a:latin typeface="Agency FB" pitchFamily="34" charset="0"/>
              </a:rPr>
              <a:t>In order to give every student a  </a:t>
            </a:r>
            <a:r>
              <a:rPr lang="en-US" sz="1200" b="1" dirty="0">
                <a:latin typeface="Agency FB" pitchFamily="34" charset="0"/>
              </a:rPr>
              <a:t>Personalized Education</a:t>
            </a:r>
            <a:r>
              <a:rPr lang="en-US" sz="1200" dirty="0">
                <a:latin typeface="Agency FB" pitchFamily="34" charset="0"/>
              </a:rPr>
              <a:t>, we will examine and challenge the traditional school grouping and pacing guidelines that only take age into account. By acknowledging the individual interests and needs of students, and offering them a variety of paths and timeframes to accomplish their educational goals, we will approach  true differentiation for all.  We will also help students acquire the tools they need to set goals and evaluate their own progress and  struggles.</a:t>
            </a:r>
            <a:endParaRPr lang="en-US" sz="1200" dirty="0">
              <a:solidFill>
                <a:schemeClr val="tx1">
                  <a:lumMod val="65000"/>
                  <a:lumOff val="35000"/>
                </a:schemeClr>
              </a:solidFill>
              <a:latin typeface="Agency FB" pitchFamily="34" charset="0"/>
            </a:endParaRPr>
          </a:p>
        </p:txBody>
      </p:sp>
      <p:sp>
        <p:nvSpPr>
          <p:cNvPr id="3083" name="Rounded Rectangular Callout 21"/>
          <p:cNvSpPr>
            <a:spLocks noChangeArrowheads="1"/>
          </p:cNvSpPr>
          <p:nvPr/>
        </p:nvSpPr>
        <p:spPr bwMode="auto">
          <a:xfrm>
            <a:off x="5867400" y="4038600"/>
            <a:ext cx="2667000" cy="1752600"/>
          </a:xfrm>
          <a:prstGeom prst="wedgeRoundRectCallout">
            <a:avLst>
              <a:gd name="adj1" fmla="val -67856"/>
              <a:gd name="adj2" fmla="val 8333"/>
              <a:gd name="adj3" fmla="val 16667"/>
            </a:avLst>
          </a:prstGeom>
          <a:solidFill>
            <a:srgbClr val="C0C0C0"/>
          </a:solidFill>
          <a:ln w="25400" algn="ctr">
            <a:solidFill>
              <a:srgbClr val="89A4A7"/>
            </a:solidFill>
            <a:miter lim="800000"/>
            <a:headEnd/>
            <a:tailEnd/>
          </a:ln>
        </p:spPr>
        <p:txBody>
          <a:bodyPr anchor="ctr"/>
          <a:lstStyle/>
          <a:p>
            <a:pPr algn="ctr"/>
            <a:r>
              <a:rPr lang="en-US" sz="1200">
                <a:latin typeface="Agency FB" pitchFamily="34" charset="0"/>
              </a:rPr>
              <a:t>We recognize teachers as subject specialists and uniquely-skilled individuals. In our “future state,” we see </a:t>
            </a:r>
            <a:r>
              <a:rPr lang="en-US" sz="1200" b="1">
                <a:latin typeface="Agency FB" pitchFamily="34" charset="0"/>
              </a:rPr>
              <a:t>Teachers as Designers</a:t>
            </a:r>
            <a:r>
              <a:rPr lang="en-US" sz="1200">
                <a:latin typeface="Agency FB" pitchFamily="34" charset="0"/>
              </a:rPr>
              <a:t>. That means not only will teachers use their expertise to design  purposeful, engaging and intentional curricula that can be used personally or by colleagues, but they will also step out of the traditional “lecturer” role, and into the roles of expert and facilitator.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1774</TotalTime>
  <Words>290</Words>
  <Application>Microsoft Office PowerPoint</Application>
  <PresentationFormat>On-screen Show (4:3)</PresentationFormat>
  <Paragraphs>12</Paragraphs>
  <Slides>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Impact</vt:lpstr>
      <vt:lpstr>Haettenschweiler</vt:lpstr>
      <vt:lpstr>Agency FB</vt:lpstr>
      <vt:lpstr>Default Design</vt:lpstr>
      <vt:lpstr>Slide 1</vt:lpstr>
      <vt:lpstr>Slide 2</vt:lpstr>
    </vt:vector>
  </TitlesOfParts>
  <Company>NYCDOE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NYCDOE</dc:creator>
  <cp:lastModifiedBy>sjenkinsstevens</cp:lastModifiedBy>
  <cp:revision>84</cp:revision>
  <dcterms:created xsi:type="dcterms:W3CDTF">2011-06-02T16:32:17Z</dcterms:created>
  <dcterms:modified xsi:type="dcterms:W3CDTF">2011-06-09T19:56:35Z</dcterms:modified>
</cp:coreProperties>
</file>